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4"/>
  </p:notesMasterIdLst>
  <p:handoutMasterIdLst>
    <p:handoutMasterId r:id="rId35"/>
  </p:handoutMasterIdLst>
  <p:sldIdLst>
    <p:sldId id="791" r:id="rId3"/>
    <p:sldId id="991" r:id="rId4"/>
    <p:sldId id="993" r:id="rId5"/>
    <p:sldId id="994" r:id="rId6"/>
    <p:sldId id="996" r:id="rId7"/>
    <p:sldId id="997" r:id="rId8"/>
    <p:sldId id="998" r:id="rId9"/>
    <p:sldId id="1035" r:id="rId10"/>
    <p:sldId id="999" r:id="rId11"/>
    <p:sldId id="1036" r:id="rId12"/>
    <p:sldId id="1037" r:id="rId13"/>
    <p:sldId id="1038" r:id="rId14"/>
    <p:sldId id="1039" r:id="rId15"/>
    <p:sldId id="913" r:id="rId16"/>
    <p:sldId id="1000" r:id="rId17"/>
    <p:sldId id="1001" r:id="rId18"/>
    <p:sldId id="1007" r:id="rId19"/>
    <p:sldId id="1008" r:id="rId20"/>
    <p:sldId id="1004" r:id="rId21"/>
    <p:sldId id="1005" r:id="rId22"/>
    <p:sldId id="1040" r:id="rId23"/>
    <p:sldId id="1051" r:id="rId24"/>
    <p:sldId id="1052" r:id="rId25"/>
    <p:sldId id="1053" r:id="rId26"/>
    <p:sldId id="1054" r:id="rId27"/>
    <p:sldId id="1055" r:id="rId28"/>
    <p:sldId id="1056" r:id="rId29"/>
    <p:sldId id="1057" r:id="rId30"/>
    <p:sldId id="1058" r:id="rId31"/>
    <p:sldId id="1059" r:id="rId32"/>
    <p:sldId id="1060" r:id="rId3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3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211" autoAdjust="0"/>
    <p:restoredTop sz="76980" autoAdjust="0"/>
  </p:normalViewPr>
  <p:slideViewPr>
    <p:cSldViewPr snapToGrid="0">
      <p:cViewPr varScale="1">
        <p:scale>
          <a:sx n="94" d="100"/>
          <a:sy n="94" d="100"/>
        </p:scale>
        <p:origin x="279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636"/>
    </p:cViewPr>
  </p:sorterViewPr>
  <p:notesViewPr>
    <p:cSldViewPr snapToGrid="0">
      <p:cViewPr varScale="1">
        <p:scale>
          <a:sx n="83" d="100"/>
          <a:sy n="83" d="100"/>
        </p:scale>
        <p:origin x="2760" y="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.xml"/><Relationship Id="rId13" Type="http://schemas.openxmlformats.org/officeDocument/2006/relationships/slide" Target="slides/slide15.xml"/><Relationship Id="rId18" Type="http://schemas.openxmlformats.org/officeDocument/2006/relationships/slide" Target="slides/slide20.xml"/><Relationship Id="rId3" Type="http://schemas.openxmlformats.org/officeDocument/2006/relationships/slide" Target="slides/slide4.xml"/><Relationship Id="rId7" Type="http://schemas.openxmlformats.org/officeDocument/2006/relationships/slide" Target="slides/slide8.xml"/><Relationship Id="rId12" Type="http://schemas.openxmlformats.org/officeDocument/2006/relationships/slide" Target="slides/slide13.xml"/><Relationship Id="rId17" Type="http://schemas.openxmlformats.org/officeDocument/2006/relationships/slide" Target="slides/slide19.xml"/><Relationship Id="rId2" Type="http://schemas.openxmlformats.org/officeDocument/2006/relationships/slide" Target="slides/slide3.xml"/><Relationship Id="rId16" Type="http://schemas.openxmlformats.org/officeDocument/2006/relationships/slide" Target="slides/slide18.xml"/><Relationship Id="rId1" Type="http://schemas.openxmlformats.org/officeDocument/2006/relationships/slide" Target="slides/slide2.xml"/><Relationship Id="rId6" Type="http://schemas.openxmlformats.org/officeDocument/2006/relationships/slide" Target="slides/slide7.xml"/><Relationship Id="rId11" Type="http://schemas.openxmlformats.org/officeDocument/2006/relationships/slide" Target="slides/slide12.xml"/><Relationship Id="rId5" Type="http://schemas.openxmlformats.org/officeDocument/2006/relationships/slide" Target="slides/slide6.xml"/><Relationship Id="rId15" Type="http://schemas.openxmlformats.org/officeDocument/2006/relationships/slide" Target="slides/slide17.xml"/><Relationship Id="rId10" Type="http://schemas.openxmlformats.org/officeDocument/2006/relationships/slide" Target="slides/slide11.xml"/><Relationship Id="rId4" Type="http://schemas.openxmlformats.org/officeDocument/2006/relationships/slide" Target="slides/slide5.xml"/><Relationship Id="rId9" Type="http://schemas.openxmlformats.org/officeDocument/2006/relationships/slide" Target="slides/slide10.xml"/><Relationship Id="rId14" Type="http://schemas.openxmlformats.org/officeDocument/2006/relationships/slide" Target="slides/slide1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82761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14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3.2.1.1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Modos de configuración RIP de un router</a:t>
            </a:r>
          </a:p>
        </p:txBody>
      </p:sp>
    </p:spTree>
    <p:extLst>
      <p:ext uri="{BB962C8B-B14F-4D97-AF65-F5344CB8AC3E}">
        <p14:creationId xmlns:p14="http://schemas.microsoft.com/office/powerpoint/2010/main" val="135249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3.2.1.3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Verificar el routing RIP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388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3.2.1.4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Habilitar y verificar RIPv2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86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18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3.2.1.5 – Deshabilitar la sumarización automática</a:t>
            </a:r>
          </a:p>
        </p:txBody>
      </p:sp>
    </p:spTree>
    <p:extLst>
      <p:ext uri="{BB962C8B-B14F-4D97-AF65-F5344CB8AC3E}">
        <p14:creationId xmlns:p14="http://schemas.microsoft.com/office/powerpoint/2010/main" val="19667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19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3.2.1.6</a:t>
            </a:r>
            <a:r>
              <a:rPr lang="es-ES" dirty="0"/>
              <a:t> 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– Configurar interfaces pasivas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6472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 – Descripción general de los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3.1.1.1 – Evolución de los protocolos de routing dinámico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670031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20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3.2</a:t>
            </a:r>
            <a:r>
              <a:rPr lang="es-ES" dirty="0"/>
              <a:t> </a:t>
            </a: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RIPv2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3.2.1 – Configurar el protocolo RIP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3.2.1.7 – Propagar una ruta predeterminada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79935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219967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6.2.1.2 – Números del sistema autónomo</a:t>
            </a:r>
          </a:p>
        </p:txBody>
      </p:sp>
    </p:spTree>
    <p:extLst>
      <p:ext uri="{BB962C8B-B14F-4D97-AF65-F5344CB8AC3E}">
        <p14:creationId xmlns:p14="http://schemas.microsoft.com/office/powerpoint/2010/main" val="4017086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6.2.1.3 – Comando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2017324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6.2.1.4 – ID del </a:t>
            </a:r>
            <a:r>
              <a:rPr lang="es-ES" dirty="0" err="1"/>
              <a:t>router</a:t>
            </a:r>
            <a:r>
              <a:rPr lang="es-ES" dirty="0"/>
              <a:t> EIGRP</a:t>
            </a:r>
          </a:p>
        </p:txBody>
      </p:sp>
    </p:spTree>
    <p:extLst>
      <p:ext uri="{BB962C8B-B14F-4D97-AF65-F5344CB8AC3E}">
        <p14:creationId xmlns:p14="http://schemas.microsoft.com/office/powerpoint/2010/main" val="3114956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6.2.1.5 – Configuración de la ID del router EIGRP</a:t>
            </a:r>
          </a:p>
        </p:txBody>
      </p:sp>
    </p:spTree>
    <p:extLst>
      <p:ext uri="{BB962C8B-B14F-4D97-AF65-F5344CB8AC3E}">
        <p14:creationId xmlns:p14="http://schemas.microsoft.com/office/powerpoint/2010/main" val="42139120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6.2.1.6 – Comando network</a:t>
            </a:r>
          </a:p>
        </p:txBody>
      </p:sp>
    </p:spTree>
    <p:extLst>
      <p:ext uri="{BB962C8B-B14F-4D97-AF65-F5344CB8AC3E}">
        <p14:creationId xmlns:p14="http://schemas.microsoft.com/office/powerpoint/2010/main" val="23768388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6.2.1.7 – Comando network y máscara de comodín</a:t>
            </a:r>
          </a:p>
        </p:txBody>
      </p:sp>
    </p:spTree>
    <p:extLst>
      <p:ext uri="{BB962C8B-B14F-4D97-AF65-F5344CB8AC3E}">
        <p14:creationId xmlns:p14="http://schemas.microsoft.com/office/powerpoint/2010/main" val="10740747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6.2.1</a:t>
            </a:r>
            <a:r>
              <a:rPr lang="es-ES" dirty="0"/>
              <a:t> – Configuración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6.2.1.8 – Interfaz pasiva</a:t>
            </a:r>
          </a:p>
        </p:txBody>
      </p:sp>
    </p:spTree>
    <p:extLst>
      <p:ext uri="{BB962C8B-B14F-4D97-AF65-F5344CB8AC3E}">
        <p14:creationId xmlns:p14="http://schemas.microsoft.com/office/powerpoint/2010/main" val="38266054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6.2.2.1 – Verificación del EIGRP: análisis de vecinos</a:t>
            </a:r>
          </a:p>
        </p:txBody>
      </p:sp>
    </p:spTree>
    <p:extLst>
      <p:ext uri="{BB962C8B-B14F-4D97-AF65-F5344CB8AC3E}">
        <p14:creationId xmlns:p14="http://schemas.microsoft.com/office/powerpoint/2010/main" val="2175845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rotocolos de routing dinámico 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5895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6.2.2.2 – Verificación del EIGRP: comando show ip protocols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8151205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</a:t>
            </a:r>
            <a:r>
              <a:rPr lang="es-ES" sz="1200" dirty="0"/>
              <a:t> – Implementación del EIGRP para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dirty="0"/>
              <a:t>6.2.2</a:t>
            </a:r>
            <a:r>
              <a:rPr lang="es-ES"/>
              <a:t> – Verificación del EIGRP con IPv4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6.2.2.3 – Verificación del EIGRP: análisis de la tabla de routing IPv4</a:t>
            </a:r>
          </a:p>
        </p:txBody>
      </p:sp>
    </p:spTree>
    <p:extLst>
      <p:ext uri="{BB962C8B-B14F-4D97-AF65-F5344CB8AC3E}">
        <p14:creationId xmlns:p14="http://schemas.microsoft.com/office/powerpoint/2010/main" val="1062805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3.1.1 – Descripción general de los protocolos de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None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3.1.1.2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Componentes de los protocolos de routing dinámico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01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0889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3.1.2.1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Usos del routing estático (continuación)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9565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7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</a:t>
            </a:r>
            <a:r>
              <a:rPr lang="es-ES" sz="1200" kern="1200" dirty="0">
                <a:solidFill>
                  <a:schemeClr val="tx1"/>
                </a:solidFill>
                <a:effectLst/>
                <a:latin typeface="Arial" charset="0"/>
              </a:rPr>
              <a:t>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>
              <a:lnSpc>
                <a:spcPct val="80000"/>
              </a:lnSpc>
              <a:buNone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3.1.2.2 </a:t>
            </a:r>
            <a:r>
              <a:rPr lang="es-ES" dirty="0"/>
              <a:t>–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 Ventajas y desventajas del routing estático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529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3.1 – Protocolos de routing dinámico</a:t>
            </a:r>
            <a:endParaRPr lang="es-E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3.1.2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– Comparación entre routing dinámico y estático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b="0" i="0" kern="1200" dirty="0">
                <a:solidFill>
                  <a:schemeClr val="tx1"/>
                </a:solidFill>
                <a:effectLst/>
                <a:latin typeface="Arial" charset="0"/>
              </a:rPr>
              <a:t>3.1.2.4 – Ventajas y desventajas del routing dinámico</a:t>
            </a:r>
            <a:endParaRPr lang="es-ES" sz="1200" b="0" i="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0078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49" y="2263775"/>
            <a:ext cx="4209335" cy="1481138"/>
          </a:xfrm>
        </p:spPr>
        <p:txBody>
          <a:bodyPr/>
          <a:lstStyle/>
          <a:p>
            <a:pPr eaLnBrk="1" hangingPunct="1"/>
            <a:r>
              <a:rPr lang="es-ES" sz="2400" dirty="0"/>
              <a:t> Ruteo dinámico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ruteo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Protocolos de ruteo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</a:t>
            </a:r>
            <a:r>
              <a:rPr lang="es-ES" dirty="0" err="1"/>
              <a:t>routing</a:t>
            </a:r>
            <a:r>
              <a:rPr lang="es-ES" dirty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Ejemplos de ruteo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RIPv2 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712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 RIP</a:t>
            </a:r>
            <a:br>
              <a:rPr dirty="0"/>
            </a:br>
            <a:r>
              <a:rPr lang="es-ES" sz="2800" dirty="0"/>
              <a:t>Modo de configuración RIP de un router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859" y="1828799"/>
            <a:ext cx="6111813" cy="1565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85026" y="3598585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35816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Verificar el ruteo RIP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191" y="1517531"/>
            <a:ext cx="3828639" cy="382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94014" y="4609832"/>
            <a:ext cx="4171950" cy="2000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>
            <a:extLst>
              <a:ext uri="{FF2B5EF4-FFF2-40B4-BE49-F238E27FC236}">
                <a16:creationId xmlns:a16="http://schemas.microsoft.com/office/drawing/2014/main" id="{8F6D4568-04C0-43AF-9D84-79E8C091ED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830" y="1525704"/>
            <a:ext cx="4827898" cy="2936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08862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Habilitar y verificar RIPv2</a:t>
            </a: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3211" y="1472631"/>
            <a:ext cx="6077578" cy="5385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0176112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3200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Deshabilitar la sumarización automática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178" y="1459743"/>
            <a:ext cx="8959821" cy="694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En forma similar a RIPv1, RIPv2 resume automáticamente las redes principales de manera predeterminada.</a:t>
            </a:r>
            <a:endParaRPr lang="es-ES" sz="15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A95280-3436-43CB-9AC9-5C2D40A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062" y="1920815"/>
            <a:ext cx="3560760" cy="438291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C4FAFF53-8C63-42F1-ACA0-8BA6C1EFDA27}"/>
              </a:ext>
            </a:extLst>
          </p:cNvPr>
          <p:cNvSpPr txBox="1"/>
          <p:nvPr/>
        </p:nvSpPr>
        <p:spPr>
          <a:xfrm>
            <a:off x="184178" y="2198508"/>
            <a:ext cx="5214884" cy="4105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Para modificar el comportamiento predeterminado de sumarización automática de RIPv2, utilice el comando</a:t>
            </a:r>
            <a:r>
              <a:rPr lang="es-ES" sz="1500" b="1" dirty="0">
                <a:latin typeface="+mn-lt"/>
              </a:rPr>
              <a:t> no auto-summary</a:t>
            </a:r>
            <a:r>
              <a:rPr lang="es-ES" sz="1500" dirty="0">
                <a:latin typeface="+mn-lt"/>
              </a:rPr>
              <a:t>. Este comando no tiene ningún efecto cuando se utiliza RIPv1.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Cuando se deshabilita la sumarización automática, RIPv2 ya no resume las redes a su dirección con clase en routers fronterizos. RIPv2 ahora incluye todas las subredes y sus máscaras correspondientes en sus actualizaciones de ruteo. </a:t>
            </a:r>
          </a:p>
          <a:p>
            <a:pPr marL="342900" indent="-342900" algn="l">
              <a:lnSpc>
                <a:spcPts val="2500"/>
              </a:lnSpc>
              <a:spcBef>
                <a:spcPts val="600"/>
              </a:spcBef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1500" dirty="0">
                <a:latin typeface="+mn-lt"/>
              </a:rPr>
              <a:t>El comando</a:t>
            </a:r>
            <a:r>
              <a:rPr lang="es-ES" sz="1500" b="1" dirty="0">
                <a:latin typeface="+mn-lt"/>
              </a:rPr>
              <a:t> show ip protocols </a:t>
            </a:r>
            <a:r>
              <a:rPr lang="es-ES" sz="1500" dirty="0">
                <a:latin typeface="+mn-lt"/>
              </a:rPr>
              <a:t>ahora indica que la sumarización automática de redes no tiene efecto.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908114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Configurar interfaces pasivas</a:t>
            </a:r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648" y="1728080"/>
            <a:ext cx="4973638" cy="195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El envío de actualizaciones innecesarias a una LAN impacta en la red de tres maneras: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Desperdicio de ancho de banda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Recursos desperdiciados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s-ES" sz="2000" dirty="0"/>
              <a:t>Riesgo de seguridad </a:t>
            </a:r>
          </a:p>
        </p:txBody>
      </p:sp>
    </p:spTree>
    <p:extLst>
      <p:ext uri="{BB962C8B-B14F-4D97-AF65-F5344CB8AC3E}">
        <p14:creationId xmlns:p14="http://schemas.microsoft.com/office/powerpoint/2010/main" val="2730322785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2800" dirty="0"/>
              <a:t>Evolución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799771"/>
            <a:ext cx="7940675" cy="4151767"/>
          </a:xfrm>
        </p:spPr>
        <p:txBody>
          <a:bodyPr/>
          <a:lstStyle/>
          <a:p>
            <a:r>
              <a:rPr lang="es-ES" dirty="0"/>
              <a:t>Los protocolos de ruteo dinámico se utilizan en el ámbito de las redes desde finales de la década de los ochenta.</a:t>
            </a:r>
          </a:p>
          <a:p>
            <a:r>
              <a:rPr lang="es-ES" dirty="0"/>
              <a:t>Las versiones más nuevas admiten la comunicación basada en IPv6. 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6622" y="4119192"/>
            <a:ext cx="8240636" cy="2278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04848" y="3930504"/>
            <a:ext cx="592098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Clasificación de los protocolos de ruteo</a:t>
            </a:r>
          </a:p>
        </p:txBody>
      </p:sp>
    </p:spTree>
    <p:extLst>
      <p:ext uri="{BB962C8B-B14F-4D97-AF65-F5344CB8AC3E}">
        <p14:creationId xmlns:p14="http://schemas.microsoft.com/office/powerpoint/2010/main" val="323299099"/>
      </p:ext>
    </p:extLst>
  </p:cSld>
  <p:clrMapOvr>
    <a:masterClrMapping/>
  </p:clrMapOvr>
  <p:transition spd="med"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s-ES" sz="1800" dirty="0"/>
              <a:t>Configurar el protocolo RIP</a:t>
            </a:r>
            <a:br>
              <a:rPr dirty="0"/>
            </a:br>
            <a:r>
              <a:rPr lang="es-ES" sz="2800" dirty="0"/>
              <a:t>Propagar una ruta por default (predeterminada)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39" y="1535113"/>
            <a:ext cx="5157559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276606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EIGRP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8198661"/>
      </p:ext>
    </p:extLst>
  </p:cSld>
  <p:clrMapOvr>
    <a:masterClrMapping/>
  </p:clrMapOvr>
  <p:transition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23734" y="1590004"/>
            <a:ext cx="8642291" cy="1177393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Un </a:t>
            </a:r>
            <a:r>
              <a:rPr lang="es-ES" b="1" dirty="0">
                <a:solidFill>
                  <a:srgbClr val="FF0000"/>
                </a:solidFill>
              </a:rPr>
              <a:t>sistema autónomo (AS) </a:t>
            </a:r>
            <a:r>
              <a:rPr lang="es-ES" dirty="0"/>
              <a:t>es una colección de redes bajo el control de una sola autoridad.</a:t>
            </a:r>
          </a:p>
          <a:p>
            <a:pPr lvl="1"/>
            <a:r>
              <a:rPr lang="es-ES" dirty="0"/>
              <a:t>Los números del AS se necesitan para intercambiar rutas entre los AS.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05822"/>
            <a:ext cx="877215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067" y="3058719"/>
            <a:ext cx="4007364" cy="2503080"/>
          </a:xfrm>
          <a:prstGeom prst="rect">
            <a:avLst/>
          </a:prstGeom>
        </p:spPr>
      </p:pic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F8F25415-91C9-47D7-4BBB-0BD0C3163EEC}"/>
              </a:ext>
            </a:extLst>
          </p:cNvPr>
          <p:cNvSpPr txBox="1">
            <a:spLocks/>
          </p:cNvSpPr>
          <p:nvPr/>
        </p:nvSpPr>
        <p:spPr bwMode="auto">
          <a:xfrm>
            <a:off x="311698" y="2931744"/>
            <a:ext cx="4007365" cy="263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s-ES" kern="0" dirty="0"/>
              <a:t>Los números del AS generalmente son de 16 bits, que van de 0 a 65 535.</a:t>
            </a:r>
          </a:p>
          <a:p>
            <a:pPr lvl="1"/>
            <a:r>
              <a:rPr lang="es-ES" kern="0" dirty="0"/>
              <a:t>Desde 2007, los números del AS pueden tener 32 bits; por lo tanto, la cantidad de números del AS aumentó a más de 4 mil millones. </a:t>
            </a:r>
          </a:p>
        </p:txBody>
      </p:sp>
    </p:spTree>
    <p:extLst>
      <p:ext uri="{BB962C8B-B14F-4D97-AF65-F5344CB8AC3E}">
        <p14:creationId xmlns:p14="http://schemas.microsoft.com/office/powerpoint/2010/main" val="1093398977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7429" y="1722383"/>
            <a:ext cx="7937767" cy="4438388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dirty="0"/>
              <a:t>Para configurar el EIGRP, utilice el comando </a:t>
            </a:r>
          </a:p>
          <a:p>
            <a:pPr marL="220662" lvl="1" indent="0"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s-ES" altLang="en-US" sz="2400" b="1" dirty="0" err="1">
                <a:solidFill>
                  <a:srgbClr val="FF0000"/>
                </a:solidFill>
              </a:rPr>
              <a:t>router</a:t>
            </a:r>
            <a:r>
              <a:rPr lang="es-ES" altLang="en-US" sz="2400" b="1" dirty="0">
                <a:solidFill>
                  <a:srgbClr val="FF0000"/>
                </a:solidFill>
              </a:rPr>
              <a:t> eigrp </a:t>
            </a:r>
            <a:r>
              <a:rPr lang="es-ES" altLang="en-US" sz="2400" i="1" dirty="0">
                <a:solidFill>
                  <a:srgbClr val="FF0000"/>
                </a:solidFill>
              </a:rPr>
              <a:t>AS-#</a:t>
            </a:r>
            <a:r>
              <a:rPr lang="es-ES" sz="2400" dirty="0">
                <a:solidFill>
                  <a:srgbClr val="FF0000"/>
                </a:solidFill>
              </a:rPr>
              <a:t>.</a:t>
            </a:r>
          </a:p>
          <a:p>
            <a:pPr lvl="1">
              <a:defRPr/>
            </a:pPr>
            <a:r>
              <a:rPr lang="es-ES" altLang="en-US" b="1" i="1" dirty="0"/>
              <a:t>AS-#</a:t>
            </a:r>
            <a:r>
              <a:rPr lang="es-ES" b="1" dirty="0"/>
              <a:t> </a:t>
            </a:r>
            <a:r>
              <a:rPr lang="es-ES" dirty="0"/>
              <a:t>funciona como ID de proceso. </a:t>
            </a:r>
          </a:p>
          <a:p>
            <a:pPr lvl="1" algn="just">
              <a:defRPr/>
            </a:pPr>
            <a:r>
              <a:rPr lang="es-ES" dirty="0"/>
              <a:t>El número del AS solo es importante para el dominio de ruteo del EIGRP.</a:t>
            </a:r>
          </a:p>
          <a:p>
            <a:pPr lvl="1" algn="just">
              <a:defRPr/>
            </a:pPr>
            <a:r>
              <a:rPr lang="es-ES" dirty="0"/>
              <a:t>Todos los routers del dominio de ruteo del EIGRP deben usar el mismo número de AS (número de ID del proceso).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293C5B1-F3CF-3625-D6B1-2C90C8EEF9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52012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7605847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89227" y="1439025"/>
            <a:ext cx="8165545" cy="4155319"/>
          </a:xfrm>
        </p:spPr>
        <p:txBody>
          <a:bodyPr/>
          <a:lstStyle/>
          <a:p>
            <a:r>
              <a:rPr lang="es-ES" sz="1800" dirty="0"/>
              <a:t>La ID de router EIGRP se utiliza para identificar de forma única a cada router en el dominio de routing del EIGRP. </a:t>
            </a:r>
          </a:p>
          <a:p>
            <a:r>
              <a:rPr lang="es-ES" sz="1800" dirty="0"/>
              <a:t>Los </a:t>
            </a:r>
            <a:r>
              <a:rPr lang="es-ES" sz="1800" dirty="0" err="1"/>
              <a:t>routers</a:t>
            </a:r>
            <a:r>
              <a:rPr lang="es-ES" sz="1800" dirty="0"/>
              <a:t> utilizan estos tres criterios para determinar la ID de </a:t>
            </a:r>
            <a:r>
              <a:rPr lang="es-ES" sz="1800" dirty="0" err="1"/>
              <a:t>router</a:t>
            </a:r>
            <a:r>
              <a:rPr lang="es-ES" sz="1800" dirty="0"/>
              <a:t>:</a:t>
            </a:r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507" y="2682476"/>
            <a:ext cx="5044493" cy="3455341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B404ED8-61B2-0948-A385-D7542145AE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7F004101-47A5-1015-ABD5-5D7A6B8FDB5E}"/>
              </a:ext>
            </a:extLst>
          </p:cNvPr>
          <p:cNvSpPr txBox="1">
            <a:spLocks/>
          </p:cNvSpPr>
          <p:nvPr/>
        </p:nvSpPr>
        <p:spPr bwMode="auto">
          <a:xfrm>
            <a:off x="588234" y="2682476"/>
            <a:ext cx="3511273" cy="3455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Utilice la dirección configurada con el comando de configuración del </a:t>
            </a:r>
            <a:r>
              <a:rPr lang="es-ES" sz="1600" kern="0" dirty="0" err="1"/>
              <a:t>router</a:t>
            </a:r>
            <a:r>
              <a:rPr lang="es-ES" sz="1600" kern="0" dirty="0"/>
              <a:t> </a:t>
            </a:r>
            <a:r>
              <a:rPr lang="es-ES" sz="1600" b="1" kern="0" dirty="0" err="1"/>
              <a:t>eigrp</a:t>
            </a:r>
            <a:r>
              <a:rPr lang="es-ES" sz="1600" b="1" kern="0" dirty="0"/>
              <a:t> </a:t>
            </a:r>
            <a:r>
              <a:rPr lang="es-ES" sz="1600" b="1" kern="0" dirty="0" err="1"/>
              <a:t>router</a:t>
            </a:r>
            <a:r>
              <a:rPr lang="es-ES" sz="1600" b="1" kern="0" dirty="0"/>
              <a:t>-id </a:t>
            </a:r>
            <a:r>
              <a:rPr lang="es-ES" sz="1600" i="1" kern="0" dirty="0"/>
              <a:t>dirección ipv4</a:t>
            </a:r>
            <a:r>
              <a:rPr lang="es-ES" sz="1600" kern="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spc="-30" dirty="0"/>
              <a:t>Si la ID de </a:t>
            </a:r>
            <a:r>
              <a:rPr lang="es-ES" sz="1600" kern="0" spc="-30" dirty="0" err="1"/>
              <a:t>router</a:t>
            </a:r>
            <a:r>
              <a:rPr lang="es-ES" sz="1600" kern="0" spc="-30" dirty="0"/>
              <a:t> no está configurada, elija la dirección IPv4 más alta de cualquiera de sus interfaces </a:t>
            </a:r>
            <a:r>
              <a:rPr lang="es-ES" sz="1600" kern="0" spc="-30" dirty="0" err="1"/>
              <a:t>Loopback</a:t>
            </a:r>
            <a:r>
              <a:rPr lang="es-ES" sz="1600" kern="0" spc="-30" dirty="0"/>
              <a:t>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600" kern="0" dirty="0"/>
              <a:t>Si no se configuró ninguna interfaz </a:t>
            </a:r>
            <a:r>
              <a:rPr lang="es-ES" sz="1600" kern="0" dirty="0" err="1"/>
              <a:t>Loopback</a:t>
            </a:r>
            <a:r>
              <a:rPr lang="es-ES" sz="1600" kern="0" dirty="0"/>
              <a:t>, elija la dirección IPv4 activa más alta de cualquiera de sus interfaces físicas.</a:t>
            </a:r>
            <a:endParaRPr lang="es-ES" kern="0" dirty="0"/>
          </a:p>
        </p:txBody>
      </p:sp>
    </p:spTree>
    <p:extLst>
      <p:ext uri="{BB962C8B-B14F-4D97-AF65-F5344CB8AC3E}">
        <p14:creationId xmlns:p14="http://schemas.microsoft.com/office/powerpoint/2010/main" val="3241802207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21" y="2263163"/>
            <a:ext cx="4094379" cy="28045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512" y="1728436"/>
            <a:ext cx="2390195" cy="5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9674" y="1661080"/>
            <a:ext cx="2318632" cy="4866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512" y="2362946"/>
            <a:ext cx="3048573" cy="3384917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6267F916-9F73-7FF6-2CC4-0E4EB28706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7153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4066825853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10323" y="1365175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Use el siguiente comando de configuración para habilitar y anunciar una red en EIGRP.</a:t>
            </a:r>
          </a:p>
          <a:p>
            <a:pPr marL="220662" lvl="1" indent="0">
              <a:buNone/>
            </a:pPr>
            <a:r>
              <a:rPr lang="es-ES" sz="2400" b="1" dirty="0" err="1">
                <a:solidFill>
                  <a:srgbClr val="FF0000"/>
                </a:solidFill>
              </a:rPr>
              <a:t>network</a:t>
            </a:r>
            <a:r>
              <a:rPr lang="es-ES" sz="2400" b="1" dirty="0">
                <a:solidFill>
                  <a:srgbClr val="FF0000"/>
                </a:solidFill>
              </a:rPr>
              <a:t> </a:t>
            </a:r>
            <a:r>
              <a:rPr lang="es-ES" sz="2400" i="1" dirty="0">
                <a:solidFill>
                  <a:srgbClr val="FF0000"/>
                </a:solidFill>
              </a:rPr>
              <a:t>network-number </a:t>
            </a:r>
            <a:r>
              <a:rPr lang="es-ES" sz="2400" dirty="0">
                <a:solidFill>
                  <a:srgbClr val="FF0000"/>
                </a:solidFill>
              </a:rPr>
              <a:t>[</a:t>
            </a:r>
            <a:r>
              <a:rPr lang="es-ES" sz="2400" i="1" dirty="0" err="1">
                <a:solidFill>
                  <a:srgbClr val="FF0000"/>
                </a:solidFill>
              </a:rPr>
              <a:t>wildcard-mask</a:t>
            </a:r>
            <a:r>
              <a:rPr lang="es-ES" sz="2400" dirty="0">
                <a:solidFill>
                  <a:srgbClr val="FF0000"/>
                </a:solidFill>
              </a:rPr>
              <a:t>]</a:t>
            </a:r>
          </a:p>
          <a:p>
            <a:pPr lvl="1"/>
            <a:r>
              <a:rPr lang="es-ES" dirty="0"/>
              <a:t>Permite que las interfaces configuradas para esa dirección de red comiencen a transmitir y recibir actualizaciones de EIGRP.</a:t>
            </a:r>
          </a:p>
          <a:p>
            <a:pPr lvl="1"/>
            <a:r>
              <a:rPr lang="es-ES" dirty="0"/>
              <a:t>Se incluye la red o subred en las actualizaciones de EIGRP.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747" y="3929380"/>
            <a:ext cx="7010399" cy="2362200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5B0C247A-F6CD-A326-5CBB-00850C0C86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1843" y="382962"/>
            <a:ext cx="7937767" cy="838200"/>
          </a:xfrm>
        </p:spPr>
        <p:txBody>
          <a:bodyPr/>
          <a:lstStyle/>
          <a:p>
            <a:r>
              <a:rPr lang="es-ES" sz="1600" dirty="0"/>
              <a:t>Configurar el protocolo EIGRP</a:t>
            </a:r>
            <a:br>
              <a:rPr dirty="0"/>
            </a:br>
            <a:r>
              <a:rPr lang="es-ES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1689216362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Un </a:t>
            </a:r>
            <a:r>
              <a:rPr lang="en-US" dirty="0"/>
              <a:t>⁪</a:t>
            </a:r>
            <a:r>
              <a:rPr lang="es-ES" dirty="0"/>
              <a:t>máscara de comodín es similar a una máscara de subred, pero se calcula restando </a:t>
            </a:r>
            <a:r>
              <a:rPr lang="es-ES" b="1" dirty="0"/>
              <a:t>255.255.255.255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997" y="4536010"/>
            <a:ext cx="4288006" cy="633206"/>
          </a:xfrm>
          <a:prstGeom prst="rect">
            <a:avLst/>
          </a:prstGeom>
        </p:spPr>
      </p:pic>
      <p:sp>
        <p:nvSpPr>
          <p:cNvPr id="9" name="Content Placeholder 1"/>
          <p:cNvSpPr txBox="1">
            <a:spLocks/>
          </p:cNvSpPr>
          <p:nvPr/>
        </p:nvSpPr>
        <p:spPr bwMode="auto">
          <a:xfrm>
            <a:off x="943342" y="2706441"/>
            <a:ext cx="6314708" cy="1499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/>
              <a:t>Por ejemplo, si la máscara de subred es </a:t>
            </a:r>
            <a:r>
              <a:rPr lang="es-ES" b="1" dirty="0"/>
              <a:t>255.255.255.252</a:t>
            </a:r>
            <a:r>
              <a:rPr lang="es-ES" dirty="0"/>
              <a:t>: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</a:rPr>
              <a:t>    </a:t>
            </a: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255.255.255.255</a:t>
            </a:r>
          </a:p>
          <a:p>
            <a:pPr marL="142875" lvl="1" indent="0">
              <a:buNone/>
            </a:pPr>
            <a:r>
              <a:rPr lang="es-ES" sz="1800" b="1" u="sng" dirty="0">
                <a:solidFill>
                  <a:srgbClr val="FF0000"/>
                </a:solidFill>
                <a:latin typeface="Courier New" panose="02070309020205020404" pitchFamily="49" charset="0"/>
              </a:rPr>
              <a:t>- 255.255.255.252</a:t>
            </a:r>
            <a:r>
              <a:rPr lang="es-ES" sz="1800" b="1" dirty="0">
                <a:solidFill>
                  <a:srgbClr val="FF0000"/>
                </a:solidFill>
              </a:rPr>
              <a:t>  </a:t>
            </a:r>
          </a:p>
          <a:p>
            <a:pPr marL="142875" lvl="1" indent="0">
              <a:buNone/>
            </a:pPr>
            <a:r>
              <a:rPr lang="es-ES" sz="1800" b="1" dirty="0">
                <a:solidFill>
                  <a:srgbClr val="FF0000"/>
                </a:solidFill>
                <a:latin typeface="Courier New" panose="02070309020205020404" pitchFamily="49" charset="0"/>
              </a:rPr>
              <a:t>    0.  0.  0. 3 </a:t>
            </a:r>
            <a:r>
              <a:rPr lang="es-ES" sz="1800" b="1" dirty="0">
                <a:solidFill>
                  <a:srgbClr val="FF0000"/>
                </a:solidFill>
              </a:rPr>
              <a:t>Máscara de comodín</a:t>
            </a:r>
            <a:endParaRPr lang="es-ES" sz="1800" b="1" dirty="0">
              <a:solidFill>
                <a:srgbClr val="FF0000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BFC090C-76A1-EF15-1176-CB04B4509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</p:spTree>
    <p:extLst>
      <p:ext uri="{BB962C8B-B14F-4D97-AF65-F5344CB8AC3E}">
        <p14:creationId xmlns:p14="http://schemas.microsoft.com/office/powerpoint/2010/main" val="3673524227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7" y="1583623"/>
            <a:ext cx="8382714" cy="919547"/>
          </a:xfrm>
        </p:spPr>
        <p:txBody>
          <a:bodyPr/>
          <a:lstStyle/>
          <a:p>
            <a:r>
              <a:rPr lang="es-ES" dirty="0"/>
              <a:t>Las interfaces pasivas evitan que las actualizaciones de EIGRP salgan de una interfaz de router especificada.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0133226"/>
              </p:ext>
            </p:extLst>
          </p:nvPr>
        </p:nvGraphicFramePr>
        <p:xfrm>
          <a:off x="491490" y="2432742"/>
          <a:ext cx="677798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79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1100" b="0" dirty="0">
                          <a:solidFill>
                            <a:schemeClr val="tx1"/>
                          </a:solidFill>
                          <a:latin typeface="Courier New" panose="02070309020205020404" pitchFamily="49" charset="0"/>
                        </a:rPr>
                        <a:t>Router(config-router)#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passive-interface </a:t>
                      </a:r>
                      <a:r>
                        <a:rPr lang="es-ES" sz="1800" b="0" i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type number </a:t>
                      </a:r>
                      <a:r>
                        <a:rPr lang="es-ES" sz="1800" b="1" dirty="0">
                          <a:solidFill>
                            <a:srgbClr val="FF0000"/>
                          </a:solidFill>
                          <a:latin typeface="Courier New" panose="02070309020205020404" pitchFamily="49" charset="0"/>
                        </a:rPr>
                        <a:t>[default]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91" y="3479276"/>
            <a:ext cx="4362450" cy="457200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AD12DB5-5090-B936-A43E-174CDACE2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843" y="382962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Configurar EIGRP</a:t>
            </a:r>
          </a:p>
        </p:txBody>
      </p:sp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00F1105E-3D6F-6F18-F59A-52637B9EC92B}"/>
              </a:ext>
            </a:extLst>
          </p:cNvPr>
          <p:cNvSpPr txBox="1">
            <a:spLocks/>
          </p:cNvSpPr>
          <p:nvPr/>
        </p:nvSpPr>
        <p:spPr bwMode="auto">
          <a:xfrm>
            <a:off x="144067" y="4276420"/>
            <a:ext cx="8485583" cy="1467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kern="0" dirty="0"/>
              <a:t>Establezca una interfaz específica o todas las interfaces de </a:t>
            </a:r>
            <a:r>
              <a:rPr lang="es-ES" kern="0" dirty="0" err="1"/>
              <a:t>router</a:t>
            </a:r>
            <a:r>
              <a:rPr lang="es-ES" kern="0" dirty="0"/>
              <a:t> como pasivas.</a:t>
            </a:r>
          </a:p>
          <a:p>
            <a:pPr lvl="1"/>
            <a:r>
              <a:rPr lang="es-ES" kern="0" dirty="0"/>
              <a:t>Las actualizaciones de ruteo de un vecino se ignoran.</a:t>
            </a:r>
          </a:p>
        </p:txBody>
      </p:sp>
    </p:spTree>
    <p:extLst>
      <p:ext uri="{BB962C8B-B14F-4D97-AF65-F5344CB8AC3E}">
        <p14:creationId xmlns:p14="http://schemas.microsoft.com/office/powerpoint/2010/main" val="169180722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Use el comando </a:t>
            </a:r>
            <a:r>
              <a:rPr lang="es-ES" b="1" dirty="0">
                <a:solidFill>
                  <a:srgbClr val="FF0000"/>
                </a:solidFill>
              </a:rPr>
              <a:t>show ip eigrp neighbors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para ver la tabla de vecinos y verificar que el EIGRP haya establecido una adyacencia con sus vecinos. </a:t>
            </a:r>
          </a:p>
          <a:p>
            <a:pPr lvl="1"/>
            <a:r>
              <a:rPr lang="es-ES" dirty="0"/>
              <a:t>El resultado muestra una lista de cada vecino adyacente.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659" y="3335841"/>
            <a:ext cx="5826681" cy="2888987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7BE90331-807E-BCDE-13A5-5769D50E08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143498887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14399" y="826633"/>
            <a:ext cx="88042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214399" y="1698171"/>
            <a:ext cx="8715202" cy="4542972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protocolos de ruteo se usan para facilitar el intercambio de información de ruteo entre los ruteadores.</a:t>
            </a:r>
          </a:p>
          <a:p>
            <a:pPr marL="0" indent="0">
              <a:buNone/>
            </a:pPr>
            <a:r>
              <a:rPr lang="es-ES" dirty="0"/>
              <a:t>El </a:t>
            </a:r>
            <a:r>
              <a:rPr lang="es-ES" b="1" dirty="0"/>
              <a:t>propósito de los protocolos </a:t>
            </a:r>
            <a:r>
              <a:rPr lang="es-ES" dirty="0"/>
              <a:t>de ruteo dinámico incluye:</a:t>
            </a:r>
          </a:p>
          <a:p>
            <a:r>
              <a:rPr lang="es-ES" dirty="0"/>
              <a:t>Descubrir redes remotas</a:t>
            </a:r>
          </a:p>
          <a:p>
            <a:r>
              <a:rPr lang="es-ES" dirty="0"/>
              <a:t>Mantener la información de ruteo actualizada</a:t>
            </a:r>
          </a:p>
          <a:p>
            <a:r>
              <a:rPr lang="es-ES" dirty="0"/>
              <a:t>Escoger el mejor camino hacia las redes de destino</a:t>
            </a:r>
          </a:p>
          <a:p>
            <a:r>
              <a:rPr lang="es-ES" dirty="0"/>
              <a:t>Poder encontrar un mejor camino nuevo si la ruta actual deja de estar disponible</a:t>
            </a:r>
          </a:p>
        </p:txBody>
      </p:sp>
    </p:spTree>
    <p:extLst>
      <p:ext uri="{BB962C8B-B14F-4D97-AF65-F5344CB8AC3E}">
        <p14:creationId xmlns:p14="http://schemas.microsoft.com/office/powerpoint/2010/main" val="807975010"/>
      </p:ext>
    </p:extLst>
  </p:cSld>
  <p:clrMapOvr>
    <a:masterClrMapping/>
  </p:clrMapOvr>
  <p:transition spd="med">
    <p:wipe dir="r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36949" y="1217557"/>
            <a:ext cx="4052611" cy="4507989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1656195"/>
            <a:ext cx="4892883" cy="4155319"/>
          </a:xfrm>
        </p:spPr>
        <p:txBody>
          <a:bodyPr/>
          <a:lstStyle/>
          <a:p>
            <a:r>
              <a:rPr lang="es-ES" sz="1400" dirty="0"/>
              <a:t>El comando </a:t>
            </a:r>
            <a:r>
              <a:rPr lang="es-ES" sz="1400" b="1" dirty="0">
                <a:solidFill>
                  <a:srgbClr val="FF0000"/>
                </a:solidFill>
              </a:rPr>
              <a:t>show ip protocols</a:t>
            </a:r>
            <a:r>
              <a:rPr lang="es-ES" sz="1400" dirty="0">
                <a:solidFill>
                  <a:srgbClr val="FF0000"/>
                </a:solidFill>
              </a:rPr>
              <a:t> </a:t>
            </a:r>
            <a:r>
              <a:rPr lang="es-ES" sz="1400" dirty="0"/>
              <a:t>es útil para identificar los parámetros y demás información acerca del estado actual de cualquier proceso activo de protocolo de routing IPv4 configurado en el router. </a:t>
            </a:r>
          </a:p>
          <a:p>
            <a:r>
              <a:rPr lang="es-ES" sz="1400" dirty="0"/>
              <a:t>Por ejemplo, en la salida de comando en la figura: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El EIGRP es un protocolo de routing dinámico activo en el R1, configurado con el número de sistema autónomo 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 ID de router EIGRP del R1 es 1.1.1.1.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distancias administrativas del EIGRP en el R1 son AD interna de 90 y externa de 170 (valores predeterminados).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De manera predeterminada, el EIGRP no resume redes automáticamente. Las subredes se incluyen en las actualizaciones de routing.</a:t>
            </a:r>
          </a:p>
          <a:p>
            <a:pPr marL="341313" lvl="1" indent="-198438">
              <a:buFont typeface="+mj-lt"/>
              <a:buAutoNum type="arabicPeriod"/>
            </a:pPr>
            <a:r>
              <a:rPr lang="es-ES" sz="1200" dirty="0"/>
              <a:t>Las adyacencias de EIGRP vecinos que el R1 tiene con otros routers se utilizan para recibir actualizaciones de routing del EIGRP.</a:t>
            </a:r>
          </a:p>
          <a:p>
            <a:endParaRPr lang="es-ES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309" y="1309974"/>
            <a:ext cx="3952109" cy="32273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0938" y="4150395"/>
            <a:ext cx="3195005" cy="1504264"/>
          </a:xfrm>
          <a:prstGeom prst="rect">
            <a:avLst/>
          </a:prstGeom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A5EE71A6-FE81-8D9A-9BB4-39B04EE8A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7512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088739287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18" y="2230046"/>
            <a:ext cx="2583202" cy="20287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082" y="3516450"/>
            <a:ext cx="3102305" cy="19624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898" y="1111891"/>
            <a:ext cx="2994775" cy="2069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8700" y="3516449"/>
            <a:ext cx="3005527" cy="19194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28CF0D-DB61-D19A-6288-F02290A9F2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109" y="463696"/>
            <a:ext cx="793776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>
            <a:lvl1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+mj-lt"/>
                <a:ea typeface="ＭＳ Ｐゴシック" charset="0"/>
                <a:cs typeface="ＭＳ Ｐゴシック" charset="0"/>
              </a:defRPr>
            </a:lvl1pPr>
            <a:lvl2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algn="l" defTabSz="814388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4572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6pPr>
            <a:lvl7pPr marL="9144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7pPr>
            <a:lvl8pPr marL="13716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8pPr>
            <a:lvl9pPr marL="1828800" algn="l" defTabSz="814388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08CA1"/>
                </a:solidFill>
                <a:latin typeface="Arial" charset="0"/>
              </a:defRPr>
            </a:lvl9pPr>
          </a:lstStyle>
          <a:p>
            <a:r>
              <a:rPr lang="es-ES" sz="1600" kern="0" dirty="0"/>
              <a:t>Configurar el protocolo EIGRP</a:t>
            </a:r>
            <a:br>
              <a:rPr lang="es-ES" kern="0" dirty="0"/>
            </a:br>
            <a:r>
              <a:rPr lang="es-ES" kern="0" dirty="0"/>
              <a:t>Verificar EIGRP</a:t>
            </a:r>
          </a:p>
        </p:txBody>
      </p:sp>
    </p:spTree>
    <p:extLst>
      <p:ext uri="{BB962C8B-B14F-4D97-AF65-F5344CB8AC3E}">
        <p14:creationId xmlns:p14="http://schemas.microsoft.com/office/powerpoint/2010/main" val="131686093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93662" y="812119"/>
            <a:ext cx="8956675" cy="871538"/>
          </a:xfrm>
        </p:spPr>
        <p:txBody>
          <a:bodyPr anchor="t"/>
          <a:lstStyle/>
          <a:p>
            <a:pPr eaLnBrk="1" hangingPunct="1">
              <a:defRPr/>
            </a:pPr>
            <a:r>
              <a:rPr lang="es-ES" sz="2800" dirty="0"/>
              <a:t>Componentes de los protocolos de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300039" y="1683657"/>
            <a:ext cx="8539161" cy="47316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componentes principales de los protocolos de ruteo dinámico incluyen:</a:t>
            </a:r>
          </a:p>
          <a:p>
            <a:pPr lvl="0"/>
            <a:r>
              <a:rPr lang="es-ES" sz="2000" b="1" dirty="0"/>
              <a:t>Estructuras de datos:</a:t>
            </a:r>
            <a:r>
              <a:rPr lang="es-ES" sz="2000" dirty="0"/>
              <a:t> por lo general, los protocolos de ruteo utilizan tablas o bases de datos para sus operaciones. Esta información se guarda en la RAM. </a:t>
            </a:r>
          </a:p>
          <a:p>
            <a:pPr lvl="0"/>
            <a:r>
              <a:rPr lang="es-ES" sz="2000" b="1" dirty="0"/>
              <a:t>Mensajes del protocolo de ruteo:</a:t>
            </a:r>
            <a:r>
              <a:rPr lang="es-ES" sz="2000" dirty="0"/>
              <a:t> los protocolos de ruteo usan varios tipos de mensajes para descubrir routers vecinos e intercambiar información de ruteo. </a:t>
            </a:r>
          </a:p>
          <a:p>
            <a:pPr lvl="0"/>
            <a:r>
              <a:rPr lang="es-ES" sz="2000" b="1" dirty="0"/>
              <a:t>Algoritmo:</a:t>
            </a:r>
            <a:r>
              <a:rPr lang="es-ES" sz="2000" dirty="0"/>
              <a:t> los protocolos de ruteo usan algoritmos para facilitar información de ruteo, para determinar la mejor ruta. </a:t>
            </a:r>
          </a:p>
        </p:txBody>
      </p:sp>
    </p:spTree>
    <p:extLst>
      <p:ext uri="{BB962C8B-B14F-4D97-AF65-F5344CB8AC3E}">
        <p14:creationId xmlns:p14="http://schemas.microsoft.com/office/powerpoint/2010/main" val="917272116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8915" name="Content Placeholder 5"/>
          <p:cNvSpPr>
            <a:spLocks noGrp="1"/>
          </p:cNvSpPr>
          <p:nvPr>
            <p:ph idx="1"/>
          </p:nvPr>
        </p:nvSpPr>
        <p:spPr>
          <a:xfrm>
            <a:off x="554038" y="1652361"/>
            <a:ext cx="7940675" cy="3549559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Las redes generalmente utilizan una combinación de ruteo estático y dinámico.</a:t>
            </a:r>
          </a:p>
          <a:p>
            <a:pPr marL="0" indent="0">
              <a:buNone/>
            </a:pPr>
            <a:r>
              <a:rPr lang="es-ES" dirty="0"/>
              <a:t>El ruteo estático tiene varios usos principales: </a:t>
            </a:r>
          </a:p>
          <a:p>
            <a:pPr marL="461963" indent="-342900"/>
            <a:r>
              <a:rPr lang="es-ES" sz="2000" dirty="0"/>
              <a:t>Facilita el mantenimiento de la tabla de ruteo en redes pequeñas.</a:t>
            </a:r>
          </a:p>
          <a:p>
            <a:pPr marL="461963" indent="-342900"/>
            <a:r>
              <a:rPr lang="es-ES" sz="2000" dirty="0"/>
              <a:t>Acceder a un único </a:t>
            </a:r>
            <a:r>
              <a:rPr lang="es-ES" sz="2000" b="1" dirty="0"/>
              <a:t>router por default</a:t>
            </a:r>
            <a:r>
              <a:rPr lang="es-ES" sz="2000" dirty="0"/>
              <a:t> o predeterminado. Se utiliza para representar una ruta hacia cualquier red que no tenga ninguna coincidencia en la tabla de ruteo. 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7098835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Usos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9258" y="1489669"/>
            <a:ext cx="7478289" cy="4780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860182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666052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estático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359" y="1794241"/>
            <a:ext cx="7555603" cy="4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21735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ruteo dinámico</a:t>
            </a:r>
            <a:br>
              <a:rPr dirty="0"/>
            </a:br>
            <a:r>
              <a:rPr lang="es-ES" dirty="0"/>
              <a:t>Ruteo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44321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8400" y="493200"/>
            <a:ext cx="8519767" cy="871538"/>
          </a:xfrm>
        </p:spPr>
        <p:txBody>
          <a:bodyPr/>
          <a:lstStyle/>
          <a:p>
            <a:pPr eaLnBrk="1" hangingPunct="1">
              <a:defRPr/>
            </a:pPr>
            <a:r>
              <a:rPr lang="es-ES" sz="1800" dirty="0"/>
              <a:t>Comparación entre ruteo dinámico y estático</a:t>
            </a:r>
            <a:br>
              <a:rPr dirty="0"/>
            </a:br>
            <a:r>
              <a:rPr lang="es-ES" sz="2800" dirty="0"/>
              <a:t>Ventajas y desventajas del ruteo dinámico</a:t>
            </a:r>
            <a:endParaRPr lang="es-ES" sz="2800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3116" y="1842230"/>
            <a:ext cx="7967223" cy="339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672559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34269</TotalTime>
  <Pages>28</Pages>
  <Words>1970</Words>
  <Application>Microsoft Office PowerPoint</Application>
  <PresentationFormat>Presentación en pantalla (4:3)</PresentationFormat>
  <Paragraphs>232</Paragraphs>
  <Slides>31</Slides>
  <Notes>31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</vt:lpstr>
      <vt:lpstr>Courier New</vt:lpstr>
      <vt:lpstr>Wingdings</vt:lpstr>
      <vt:lpstr>PPT-TMPLT-WHT_C</vt:lpstr>
      <vt:lpstr>NetAcad-4F_PPT-WHT_060408</vt:lpstr>
      <vt:lpstr> Ruteo dinámico</vt:lpstr>
      <vt:lpstr>Evolución de los protocolos de ruteo dinámico</vt:lpstr>
      <vt:lpstr>Componentes de los protocolos de ruteo dinámico</vt:lpstr>
      <vt:lpstr>Componentes de los protocolos de ruteo dinámico</vt:lpstr>
      <vt:lpstr>Comparación entre ruteo dinámico y estático Usos del ruteo estático</vt:lpstr>
      <vt:lpstr>Comparación entre ruteo dinámico y estático Usos del ruteo estático</vt:lpstr>
      <vt:lpstr>Comparación entre ruteo dinámico y estático Ventajas y desventajas del ruteo estático</vt:lpstr>
      <vt:lpstr>Protocolos de ruteo dinámico Ruteo dinámico</vt:lpstr>
      <vt:lpstr>Comparación entre ruteo dinámico y estático Ventajas y desventajas del ruteo dinámico</vt:lpstr>
      <vt:lpstr>Protocolos de ruteo dinámico Protocolos de ruteo IPv4 </vt:lpstr>
      <vt:lpstr>Protocolos de ruteo dinámico Ejemplos de ruteo dinámico IPv4 </vt:lpstr>
      <vt:lpstr>Protocolos de ruteo dinámico Protocolos de ruteo IPv6</vt:lpstr>
      <vt:lpstr>Protocolos de ruteo dinámico Ejemplos de ruteo dinámico IPv6</vt:lpstr>
      <vt:lpstr>RIPv2 </vt:lpstr>
      <vt:lpstr>Configurar el protocolo RIP Modo de configuración RIP de un router</vt:lpstr>
      <vt:lpstr>Configurar el protocolo RIP Verificar el ruteo RIP</vt:lpstr>
      <vt:lpstr>Configurar el protocolo RIP Habilitar y verificar RIPv2</vt:lpstr>
      <vt:lpstr>Configurar el protocolo RIP Deshabilitar la sumarización automática</vt:lpstr>
      <vt:lpstr>Configurar el protocolo RIP Configurar interfaces pasivas</vt:lpstr>
      <vt:lpstr>Configurar el protocolo RIP Propagar una ruta por default (predeterminada)</vt:lpstr>
      <vt:lpstr>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Configurar el protocolo EIGRP Configurar EIGRP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1110</cp:revision>
  <cp:lastPrinted>1999-01-27T00:54:54Z</cp:lastPrinted>
  <dcterms:created xsi:type="dcterms:W3CDTF">2006-10-23T15:07:30Z</dcterms:created>
  <dcterms:modified xsi:type="dcterms:W3CDTF">2023-02-21T18:43:42Z</dcterms:modified>
</cp:coreProperties>
</file>